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60" r:id="rId7"/>
    <p:sldId id="262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ym typeface="+mn-ea"/>
              </a:rPr>
              <a:t>适用于伦理办通知</a:t>
            </a:r>
            <a:r>
              <a:rPr lang="zh-CN" altLang="en-US" sz="1600" b="1">
                <a:sym typeface="+mn-ea"/>
              </a:rPr>
              <a:t>会议审查</a:t>
            </a:r>
            <a:r>
              <a:rPr lang="zh-CN" altLang="en-US" sz="1600">
                <a:sym typeface="+mn-ea"/>
              </a:rPr>
              <a:t>的项目</a:t>
            </a:r>
            <a:endParaRPr lang="zh-CN" altLang="en-US" sz="1600">
              <a:sym typeface="+mn-ea"/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，使用公司模版，</a:t>
            </a:r>
            <a:r>
              <a:rPr lang="zh-CN" altLang="en-US" sz="1600" u="sng"/>
              <a:t>仅对</a:t>
            </a:r>
            <a:r>
              <a:rPr lang="zh-CN" altLang="en-US" sz="1600" u="sng">
                <a:solidFill>
                  <a:srgbClr val="C00000"/>
                </a:solidFill>
              </a:rPr>
              <a:t>汇报内容</a:t>
            </a:r>
            <a:r>
              <a:rPr lang="zh-CN" altLang="en-US" sz="1600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10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项目名称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48835"/>
            <a:ext cx="9144000" cy="1792605"/>
          </a:xfrm>
        </p:spPr>
        <p:txBody>
          <a:bodyPr>
            <a:normAutofit/>
          </a:bodyPr>
          <a:p>
            <a:r>
              <a:rPr lang="en-US" altLang="zh-CN"/>
              <a:t>202x-xx-xx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8560" y="39243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研究摘要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8690" y="2024380"/>
            <a:ext cx="255016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项目名称：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项目编号：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主要研究者：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申办方：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组长</a:t>
            </a: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单位：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目前本中心进展：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修正案已获组长批件</a:t>
            </a:r>
            <a:r>
              <a:rPr lang="en-US" alt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: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2875" y="1998345"/>
            <a:ext cx="716470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-xxx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医院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单中心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计划筛选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例，实际</a:t>
            </a: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例，入组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例，完成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例。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不适用（</a:t>
            </a:r>
            <a:r>
              <a:rPr lang="zh-CN" altLang="en-US" sz="2000" dirty="0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否和不适用需注明详情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50970" y="521335"/>
            <a:ext cx="3738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修正案文件清单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96060" y="1850390"/>
            <a:ext cx="9053830" cy="2793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提交审查的文件列表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64355" y="77851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修订明细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55700" y="1613535"/>
            <a:ext cx="8632190" cy="774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修订文件、修订前、修订后、修订原因，可参照下表格式列表展示</a:t>
            </a:r>
            <a:endParaRPr 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41045" y="2444115"/>
          <a:ext cx="10750550" cy="3431540"/>
        </p:xfrm>
        <a:graphic>
          <a:graphicData uri="http://schemas.openxmlformats.org/drawingml/2006/table">
            <a:tbl>
              <a:tblPr firstRow="1" firstCol="1" bandRow="1"/>
              <a:tblGrid>
                <a:gridCol w="1405255"/>
                <a:gridCol w="3733800"/>
                <a:gridCol w="4377055"/>
                <a:gridCol w="1234440"/>
              </a:tblGrid>
              <a:tr h="519430">
                <a:tc>
                  <a:txBody>
                    <a:bodyPr/>
                    <a:p>
                      <a:pPr algn="ctr"/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页码（修订后）</a:t>
                      </a:r>
                      <a:r>
                        <a:rPr lang="en-US" altLang="zh-CN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修订章节</a:t>
                      </a:r>
                      <a:endParaRPr lang="zh-CN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研究方案修改前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研究方案修改后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修订原因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p>
                      <a:r>
                        <a:rPr lang="zh-CN" alt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zh-CN" altLang="en-US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zh-CN" altLang="en-US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endParaRPr lang="en-US" altLang="zh-CN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endParaRPr lang="zh-CN" altLang="zh-CN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endParaRPr lang="zh-CN" sz="1050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just"/>
                      <a:endParaRPr lang="zh-CN" altLang="en-US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741045" y="4390390"/>
          <a:ext cx="10750550" cy="1239520"/>
        </p:xfrm>
        <a:graphic>
          <a:graphicData uri="http://schemas.openxmlformats.org/drawingml/2006/table">
            <a:tbl>
              <a:tblPr firstRow="1" firstCol="1" bandRow="1"/>
              <a:tblGrid>
                <a:gridCol w="1405255"/>
                <a:gridCol w="3733800"/>
                <a:gridCol w="4377055"/>
                <a:gridCol w="1234440"/>
              </a:tblGrid>
              <a:tr h="519430">
                <a:tc>
                  <a:txBody>
                    <a:bodyPr/>
                    <a:p>
                      <a:pPr algn="ctr"/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页码（修订后）</a:t>
                      </a:r>
                      <a:r>
                        <a:rPr lang="en-US" altLang="zh-CN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修订章节</a:t>
                      </a:r>
                      <a:endParaRPr lang="zh-CN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知情同意修改前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知情同意修改后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400" b="1" kern="100" dirty="0">
                          <a:effectLst/>
                          <a:latin typeface="Calibri" panose="020F050202020403020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修订原因</a:t>
                      </a:r>
                      <a:endParaRPr lang="zh-CN" altLang="en-US" sz="1400" b="1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p>
                      <a:r>
                        <a:rPr lang="zh-CN" alt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zh-CN" altLang="en-US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zh-CN" altLang="en-US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endParaRPr lang="en-US" altLang="zh-CN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endParaRPr lang="zh-CN" altLang="zh-CN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endParaRPr lang="zh-CN" sz="1050" kern="100" dirty="0">
                        <a:effectLst/>
                        <a:latin typeface="Calibri" panose="020F050202020403020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just"/>
                      <a:endParaRPr lang="zh-CN" altLang="en-US" sz="105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886835" y="576580"/>
            <a:ext cx="4754880" cy="11372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修正案对研究的影响</a:t>
            </a:r>
            <a:endParaRPr lang="zh-CN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（包括但不限于以下内容）</a:t>
            </a:r>
            <a:endParaRPr lang="zh-CN" altLang="en-US" sz="28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14475" y="3688080"/>
            <a:ext cx="83915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117600" y="2590800"/>
          <a:ext cx="9957435" cy="3449320"/>
        </p:xfrm>
        <a:graphic>
          <a:graphicData uri="http://schemas.openxmlformats.org/drawingml/2006/table">
            <a:tbl>
              <a:tblPr/>
              <a:tblGrid>
                <a:gridCol w="7494905"/>
                <a:gridCol w="2462530"/>
              </a:tblGrid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方案修正是否影响研究的风险：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方案修正是否影响研究参与者</a:t>
                      </a: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的受益：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l">
                        <a:buClrTx/>
                        <a:buSzTx/>
                        <a:buFontTx/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□是  □否  □不适用</a:t>
                      </a:r>
                      <a:endParaRPr lang="en-US" alt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方案修正是否增加研究参与者</a:t>
                      </a: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参加研究的持续时间或花费：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l">
                        <a:buClrTx/>
                        <a:buSzTx/>
                        <a:buFontTx/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□是  □否  □不适用</a:t>
                      </a:r>
                      <a:endParaRPr lang="en-US" alt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如果研究已经开始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,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方案修正是否对已经纳入的</a:t>
                      </a: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研究参与者</a:t>
                      </a: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造成影响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l">
                        <a:buClrTx/>
                        <a:buSzTx/>
                        <a:buFontTx/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□是  □否  □不适用</a:t>
                      </a:r>
                      <a:endParaRPr lang="en-US" alt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为了避免对研究参与者造成紧急伤害，在提交伦理委员会审查批准前对方案进行了修改并实施是否</a:t>
                      </a: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合理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l">
                        <a:buClrTx/>
                        <a:buSzTx/>
                        <a:buFontTx/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□是  □否  □不适用</a:t>
                      </a:r>
                      <a:endParaRPr lang="en-US" alt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修正的知情同意书是否符合完全告知、充分理解、自主选择的原则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在研受试者是否需要重新获取知情同意</a:t>
                      </a:r>
                      <a:endParaRPr lang="zh-CN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否   </a:t>
                      </a:r>
                      <a:r>
                        <a:rPr lang="en-US" altLang="zh-CN" sz="12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2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2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SLIDE_MODEL_TYPE" val="cover"/>
</p:tagLst>
</file>

<file path=ppt/tags/tag3.xml><?xml version="1.0" encoding="utf-8"?>
<p:tagLst xmlns:p="http://schemas.openxmlformats.org/presentationml/2006/main">
  <p:tag name="TABLE_ENDDRAG_ORIGIN_RECT" val="846*270"/>
  <p:tag name="TABLE_ENDDRAG_RECT" val="58*122*846*270"/>
</p:tagLst>
</file>

<file path=ppt/tags/tag4.xml><?xml version="1.0" encoding="utf-8"?>
<p:tagLst xmlns:p="http://schemas.openxmlformats.org/presentationml/2006/main">
  <p:tag name="KSO_WM_SLIDE_MODEL_TYPE" val="cover"/>
</p:tagLst>
</file>

<file path=ppt/tags/tag5.xml><?xml version="1.0" encoding="utf-8"?>
<p:tagLst xmlns:p="http://schemas.openxmlformats.org/presentationml/2006/main">
  <p:tag name="TABLE_ENDDRAG_ORIGIN_RECT" val="784*271"/>
  <p:tag name="TABLE_ENDDRAG_RECT" val="88*204*784*271"/>
</p:tagLst>
</file>

<file path=ppt/tags/tag6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WPS 演示</Application>
  <PresentationFormat>宽屏</PresentationFormat>
  <Paragraphs>108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Times New Roman</vt:lpstr>
      <vt:lpstr>Calibri</vt:lpstr>
      <vt:lpstr>黑体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8</cp:revision>
  <dcterms:created xsi:type="dcterms:W3CDTF">2023-08-09T12:44:00Z</dcterms:created>
  <dcterms:modified xsi:type="dcterms:W3CDTF">2025-06-30T06:20:55Z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23BE2EAF80A940E38125F0D3EC6F5AEF_12</vt:lpwstr>
  </property>
</Properties>
</file>