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58" r:id="rId5"/>
    <p:sldId id="265" r:id="rId7"/>
    <p:sldId id="260" r:id="rId8"/>
    <p:sldId id="262" r:id="rId9"/>
    <p:sldId id="261" r:id="rId10"/>
    <p:sldId id="263" r:id="rId11"/>
    <p:sldId id="266" r:id="rId12"/>
    <p:sldId id="264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谢莹" initials="谢" lastIdx="0" clrIdx="0"/>
  <p:cmAuthor id="0" name="Wen Jing" initials="WJ" lastIdx="1" clrIdx="0"/>
  <p:cmAuthor id="2" name="User" initials="zzy" lastIdx="1" clrIdx="2"/>
  <p:cmAuthor id="3" name="sun yinjian" initials="sy" lastIdx="1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50975" y="433070"/>
            <a:ext cx="9144000" cy="716915"/>
          </a:xfrm>
        </p:spPr>
        <p:txBody>
          <a:bodyPr/>
          <a:p>
            <a:r>
              <a:rPr lang="zh-CN" altLang="en-US" sz="2800" b="1"/>
              <a:t>伦理审查汇报</a:t>
            </a:r>
            <a:r>
              <a:rPr lang="en-US" altLang="zh-CN" sz="2800" b="1"/>
              <a:t>ppt</a:t>
            </a:r>
            <a:r>
              <a:rPr lang="zh-CN" altLang="en-US" sz="2800" b="1"/>
              <a:t>基本要求</a:t>
            </a:r>
            <a:endParaRPr lang="zh-CN" altLang="en-US" sz="2800" b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10615" y="1867535"/>
            <a:ext cx="10309860" cy="4582795"/>
          </a:xfrm>
        </p:spPr>
        <p:txBody>
          <a:bodyPr/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>
                <a:sym typeface="+mn-ea"/>
              </a:rPr>
              <a:t>适用于伦理办通知</a:t>
            </a:r>
            <a:r>
              <a:rPr lang="zh-CN" altLang="en-US" sz="1600" b="1">
                <a:sym typeface="+mn-ea"/>
              </a:rPr>
              <a:t>会议审查</a:t>
            </a:r>
            <a:r>
              <a:rPr lang="zh-CN" altLang="en-US" sz="1600">
                <a:sym typeface="+mn-ea"/>
              </a:rPr>
              <a:t>的项目</a:t>
            </a:r>
            <a:endParaRPr lang="en-US" altLang="zh-CN" sz="1600">
              <a:solidFill>
                <a:srgbClr val="C00000"/>
              </a:solidFill>
              <a:sym typeface="+mn-ea"/>
            </a:endParaRPr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en-US" altLang="zh-CN" sz="1600">
                <a:solidFill>
                  <a:srgbClr val="C00000"/>
                </a:solidFill>
              </a:rPr>
              <a:t>ppt</a:t>
            </a:r>
            <a:r>
              <a:rPr lang="zh-CN" altLang="en-US" sz="1600">
                <a:solidFill>
                  <a:srgbClr val="C00000"/>
                </a:solidFill>
              </a:rPr>
              <a:t>模版和每页格式不作要求</a:t>
            </a:r>
            <a:r>
              <a:rPr lang="zh-CN" altLang="en-US" sz="1600"/>
              <a:t>，使用公司模版，</a:t>
            </a:r>
            <a:r>
              <a:rPr lang="zh-CN" altLang="en-US" sz="1600" b="1" u="sng"/>
              <a:t>仅对</a:t>
            </a:r>
            <a:r>
              <a:rPr lang="zh-CN" altLang="en-US" sz="1600" b="1" u="sng">
                <a:solidFill>
                  <a:srgbClr val="C00000"/>
                </a:solidFill>
              </a:rPr>
              <a:t>汇报内容</a:t>
            </a:r>
            <a:r>
              <a:rPr lang="zh-CN" altLang="en-US" sz="1600" b="1" u="sng"/>
              <a:t>要求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汇报时间控制在</a:t>
            </a:r>
            <a:r>
              <a:rPr lang="en-US" altLang="zh-CN" sz="1600"/>
              <a:t>15</a:t>
            </a:r>
            <a:r>
              <a:rPr lang="zh-CN" altLang="en-US" sz="1600"/>
              <a:t>分钟内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报告重点：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1</a:t>
            </a:r>
            <a:r>
              <a:rPr lang="zh-CN" altLang="en-US" sz="1600">
                <a:sym typeface="+mn-ea"/>
              </a:rPr>
              <a:t>）试验中涉及的有关伦理问题，如：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①参加试验的风险与受益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②是否提供补偿及如何提供，包括但不限于医疗保健的费用及使用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2</a:t>
            </a:r>
            <a:r>
              <a:rPr lang="zh-CN" altLang="en-US" sz="1600">
                <a:sym typeface="+mn-ea"/>
              </a:rPr>
              <a:t>）对于高风险项目，如：安慰剂对照、</a:t>
            </a:r>
            <a:r>
              <a:rPr lang="en-US" altLang="en-US" sz="1600">
                <a:sym typeface="+mn-ea"/>
              </a:rPr>
              <a:t>Ⅰ</a:t>
            </a:r>
            <a:r>
              <a:rPr lang="zh-CN" altLang="en-US" sz="1600">
                <a:sym typeface="+mn-ea"/>
              </a:rPr>
              <a:t>类新药等，可汇报研究者方案讨论会时的有关意见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 startAt="5"/>
            </a:pPr>
            <a:r>
              <a:rPr lang="zh-CN" altLang="en-US" sz="1600">
                <a:sym typeface="+mn-ea"/>
              </a:rPr>
              <a:t>内容要求清晰可见，简明、详尽，勿使用超链接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endParaRPr lang="zh-CN" altLang="en-US" sz="1600"/>
          </a:p>
          <a:p>
            <a:pPr algn="l"/>
            <a:endParaRPr lang="zh-CN" altLang="en-US" sz="1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72560" y="1010285"/>
            <a:ext cx="4246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人类遗传资源情况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05027" y="2352631"/>
            <a:ext cx="7737103" cy="55308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000" i="1" dirty="0">
                <a:solidFill>
                  <a:srgbClr val="184AD8"/>
                </a:solidFill>
                <a:sym typeface="+mn-ea"/>
              </a:rPr>
              <a:t>是否涉及人类遗传资源行政许可事项：□否</a:t>
            </a:r>
            <a:r>
              <a:rPr lang="en-US" altLang="zh-CN" sz="2000" i="1" dirty="0">
                <a:solidFill>
                  <a:srgbClr val="184AD8"/>
                </a:solidFill>
                <a:sym typeface="+mn-ea"/>
              </a:rPr>
              <a:t>    </a:t>
            </a:r>
            <a:r>
              <a:rPr lang="zh-CN" altLang="en-US" sz="2000" i="1" dirty="0">
                <a:solidFill>
                  <a:srgbClr val="184AD8"/>
                </a:solidFill>
                <a:sym typeface="+mn-ea"/>
              </a:rPr>
              <a:t>□是</a:t>
            </a:r>
            <a:r>
              <a:rPr lang="en-US" altLang="zh-CN" sz="2000" i="1" dirty="0">
                <a:solidFill>
                  <a:srgbClr val="184AD8"/>
                </a:solidFill>
                <a:sym typeface="+mn-ea"/>
              </a:rPr>
              <a:t>→</a:t>
            </a:r>
            <a:r>
              <a:rPr lang="zh-CN" altLang="en-US" sz="2000" i="1" dirty="0">
                <a:solidFill>
                  <a:schemeClr val="tx1"/>
                </a:solidFill>
                <a:sym typeface="+mn-ea"/>
              </a:rPr>
              <a:t>具体内容，进度</a:t>
            </a:r>
            <a:endParaRPr lang="zh-CN" altLang="en-US" sz="2000" i="1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9" name="内容占位符 2"/>
          <p:cNvSpPr txBox="1"/>
          <p:nvPr>
            <p:custDataLst>
              <p:tags r:id="rId1"/>
            </p:custDataLst>
          </p:nvPr>
        </p:nvSpPr>
        <p:spPr bwMode="auto">
          <a:xfrm>
            <a:off x="1304290" y="5177155"/>
            <a:ext cx="9899015" cy="14484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p>
            <a:pPr indent="0" defTabSz="9144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n-US" altLang="zh-CN" sz="2000" i="1" dirty="0">
                <a:solidFill>
                  <a:srgbClr val="184AD8"/>
                </a:solidFill>
                <a:sym typeface="+mn-ea"/>
              </a:rPr>
              <a:t>→</a:t>
            </a:r>
            <a:r>
              <a:rPr lang="zh-CN" altLang="en-US" sz="2000" i="1" dirty="0">
                <a:solidFill>
                  <a:srgbClr val="184AD8"/>
                </a:solidFill>
                <a:sym typeface="+mn-ea"/>
              </a:rPr>
              <a:t>人类遗传资源行政许可事项进度</a:t>
            </a:r>
            <a:endParaRPr kumimoji="0" lang="zh-CN" altLang="en-US" sz="2000" i="1" kern="1200" cap="none" spc="0" normalizeH="0" baseline="0" noProof="0" dirty="0" smtClean="0">
              <a:solidFill>
                <a:srgbClr val="184A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4800"/>
              <a:t>项目名称</a:t>
            </a:r>
            <a:endParaRPr lang="zh-CN" altLang="en-US" sz="48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648835"/>
            <a:ext cx="9144000" cy="1792605"/>
          </a:xfrm>
        </p:spPr>
        <p:txBody>
          <a:bodyPr>
            <a:normAutofit/>
          </a:bodyPr>
          <a:p>
            <a:r>
              <a:rPr lang="en-US" altLang="zh-CN"/>
              <a:t>202x-xx-xx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988560" y="392430"/>
            <a:ext cx="221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研究摘要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8690" y="1562735"/>
            <a:ext cx="2007870" cy="47078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项目名称：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项目编号：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主要研究者：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注册分类：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试验分期：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申办方：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组长</a:t>
            </a: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单位：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计划例数：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已获国家批件</a:t>
            </a:r>
            <a:r>
              <a:rPr lang="en-US" alt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: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已获组长批件</a:t>
            </a:r>
            <a:r>
              <a:rPr lang="en-US" alt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: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114675" y="1562735"/>
            <a:ext cx="7174230" cy="47078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专业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zh-CN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医院</a:t>
            </a: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单中心</a:t>
            </a:r>
            <a:endParaRPr lang="zh-CN" altLang="en-US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（本中心）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/xxx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（总例数）</a:t>
            </a:r>
            <a:endParaRPr lang="zh-CN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是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否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不适用（</a:t>
            </a:r>
            <a:r>
              <a:rPr lang="zh-CN" altLang="en-US" sz="2000" dirty="0" smtClea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否和不适用需注明详情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是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否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不适用（</a:t>
            </a:r>
            <a:r>
              <a:rPr lang="zh-CN" altLang="en-US" sz="2000" dirty="0" smtClea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否和不适用需注明详情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208145" y="493395"/>
            <a:ext cx="521462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参研单位及</a:t>
            </a:r>
            <a:r>
              <a:rPr lang="en-US" alt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PI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（组长单位标黄）</a:t>
            </a:r>
            <a:endParaRPr lang="zh-CN" altLang="en-US" sz="2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277495" y="1260475"/>
          <a:ext cx="5130165" cy="52851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5945"/>
                <a:gridCol w="2535555"/>
                <a:gridCol w="1266190"/>
                <a:gridCol w="752475"/>
              </a:tblGrid>
              <a:tr h="44894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序号</a:t>
                      </a:r>
                      <a:endParaRPr lang="zh-CN" altLang="en-US" sz="12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医院名称</a:t>
                      </a:r>
                      <a:endParaRPr lang="zh-CN" altLang="en-US" sz="12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科室</a:t>
                      </a:r>
                      <a:endParaRPr lang="zh-CN" altLang="en-US" sz="12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PI</a:t>
                      </a:r>
                      <a:endParaRPr lang="en-US" altLang="zh-CN" sz="1200" b="1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>
                    <a:solidFill>
                      <a:srgbClr val="FFFF00"/>
                    </a:solidFill>
                  </a:tcPr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</a:tbl>
          </a:graphicData>
        </a:graphic>
      </p:graphicFrame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6234430" y="1260475"/>
          <a:ext cx="5130165" cy="52851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5945"/>
                <a:gridCol w="2535555"/>
                <a:gridCol w="1266190"/>
                <a:gridCol w="752475"/>
              </a:tblGrid>
              <a:tr h="44894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序号</a:t>
                      </a:r>
                      <a:endParaRPr lang="zh-CN" altLang="en-US" sz="12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医院名称</a:t>
                      </a:r>
                      <a:endParaRPr lang="zh-CN" altLang="en-US" sz="12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科室</a:t>
                      </a:r>
                      <a:endParaRPr lang="zh-CN" altLang="en-US" sz="12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 b="1"/>
                        <a:t>PI</a:t>
                      </a:r>
                      <a:endParaRPr lang="en-US" altLang="zh-CN" sz="1200" b="1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  <a:tr h="28448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988560" y="392430"/>
            <a:ext cx="2722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国家局批件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508885" y="4034790"/>
            <a:ext cx="717423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国家药物临床试验批件</a:t>
            </a: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/NMPA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受理通知书</a:t>
            </a: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其他说明</a:t>
            </a: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26560" y="1081405"/>
            <a:ext cx="3738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研究方案与计划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65325" y="2286635"/>
            <a:ext cx="8632190" cy="4069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方案版本信息（版本号：</a:t>
            </a:r>
            <a:r>
              <a:rPr lang="en-US" alt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，版本日期：</a:t>
            </a:r>
            <a:r>
              <a:rPr lang="en-US" alt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研究对象</a:t>
            </a:r>
            <a:endParaRPr lang="zh-CN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入排和退出标准</a:t>
            </a:r>
            <a:endParaRPr lang="zh-CN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是否随机</a:t>
            </a:r>
            <a:r>
              <a:rPr lang="en-US" alt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对照</a:t>
            </a:r>
            <a:endParaRPr lang="zh-CN" altLang="en-US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分组情况</a:t>
            </a:r>
            <a:endParaRPr lang="zh-CN" altLang="en-US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观测指标和随访计划</a:t>
            </a:r>
            <a:endParaRPr lang="zh-CN" altLang="en-US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受试者</a:t>
            </a:r>
            <a:r>
              <a:rPr lang="en-US" alt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样本</a:t>
            </a:r>
            <a:r>
              <a:rPr lang="en-US" alt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资料来源、用途、信息安全等关键因素</a:t>
            </a:r>
            <a:endParaRPr lang="zh-CN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方案流程图</a:t>
            </a:r>
            <a:endParaRPr lang="zh-CN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en-US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679315" y="955675"/>
            <a:ext cx="2722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风险与获益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51635" y="1861185"/>
            <a:ext cx="9889490" cy="968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风险</a:t>
            </a:r>
            <a:endParaRPr lang="zh-CN" sz="20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可能造成的病情加重、并发症、副作用等，是否有额外的费用、检测、治疗、随访等</a:t>
            </a:r>
            <a:endParaRPr lang="zh-CN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51635" y="3580130"/>
            <a:ext cx="8855710" cy="968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获益</a:t>
            </a:r>
            <a:r>
              <a:rPr lang="en-US" altLang="zh-CN" sz="20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费用相关等</a:t>
            </a:r>
            <a:endParaRPr lang="zh-CN" sz="20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经济补偿</a:t>
            </a:r>
            <a:r>
              <a:rPr lang="en-US" altLang="zh-CN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随诊</a:t>
            </a:r>
            <a:r>
              <a:rPr lang="en-US" altLang="zh-CN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检查</a:t>
            </a:r>
            <a:r>
              <a:rPr lang="en-US" altLang="zh-CN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治疗</a:t>
            </a:r>
            <a:r>
              <a:rPr lang="en-US" altLang="zh-CN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咨询免费、</a:t>
            </a:r>
            <a:r>
              <a:rPr lang="zh-CN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医疗补偿、购买保险</a:t>
            </a:r>
            <a:r>
              <a:rPr lang="zh-CN" altLang="en-US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等</a:t>
            </a:r>
            <a:endParaRPr lang="zh-CN" altLang="en-US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1651635" y="5177155"/>
            <a:ext cx="939673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如有涉及受试者安全与权益、受试者保护等的其他重要文件、说明或相关内容，单独页重点汇报，包括但不限于国家局沟通纪要、风险防控措施、应急预案、安慰剂对照说明等。</a:t>
            </a:r>
            <a:endParaRPr lang="zh-CN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88560" y="624840"/>
            <a:ext cx="221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知情同意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59195" y="4823460"/>
            <a:ext cx="523684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知情同意过程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告知方式、签署方式</a:t>
            </a:r>
            <a:r>
              <a:rPr lang="en-US" altLang="zh-CN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、见证人（如必要）</a:t>
            </a:r>
            <a:r>
              <a:rPr lang="zh-CN" altLang="en-US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等</a:t>
            </a:r>
            <a:endParaRPr lang="en-US" altLang="zh-CN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有未成年人、无行为能力人</a:t>
            </a:r>
            <a:r>
              <a:rPr lang="zh-CN" altLang="en-US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时</a:t>
            </a:r>
            <a:r>
              <a:rPr lang="en-US" altLang="zh-CN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需重点描述</a:t>
            </a:r>
            <a:endParaRPr lang="en-US" altLang="zh-CN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70255" y="1638935"/>
            <a:ext cx="3773170" cy="9061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版本信息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版本号：</a:t>
            </a:r>
            <a:r>
              <a:rPr lang="en-US" altLang="zh-CN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altLang="en-US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，版本日期：</a:t>
            </a:r>
            <a:r>
              <a:rPr lang="en-US" altLang="zh-CN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zh-CN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70255" y="3115310"/>
            <a:ext cx="3773170" cy="9061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受试者责任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随访计划、检查项目、配合</a:t>
            </a:r>
            <a:endParaRPr lang="zh-CN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70255" y="4823460"/>
            <a:ext cx="3773170" cy="1722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可能风险与不适：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可能的不良反应及应急措施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研究者和申办者应承担的责任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59195" y="1638935"/>
            <a:ext cx="3773170" cy="14681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可能获益：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个人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社会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14440" y="3106420"/>
            <a:ext cx="3773170" cy="12909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研究相关费用：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免费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补偿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96155" y="1092835"/>
            <a:ext cx="2722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受试者招募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3740" y="2691130"/>
            <a:ext cx="859218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招募方式</a:t>
            </a:r>
            <a:endParaRPr lang="zh-CN" altLang="en-US" sz="200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材料信息内容：包括研究目的的概况、招募对象的条件，报名的联系人和联系方式等</a:t>
            </a:r>
            <a:endParaRPr lang="zh-CN" altLang="en-US" sz="200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ags/tag10.xml><?xml version="1.0" encoding="utf-8"?>
<p:tagLst xmlns:p="http://schemas.openxmlformats.org/presentationml/2006/main">
  <p:tag name="KSO_WM_SLIDE_MODEL_TYPE" val="cover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SLIDE_MODEL_TYPE" val="cover"/>
</p:tagLst>
</file>

<file path=ppt/tags/tag2.xml><?xml version="1.0" encoding="utf-8"?>
<p:tagLst xmlns:p="http://schemas.openxmlformats.org/presentationml/2006/main">
  <p:tag name="TABLE_ENDDRAG_ORIGIN_RECT" val="459*80"/>
  <p:tag name="TABLE_ENDDRAG_RECT" val="20*99*459*80"/>
</p:tagLst>
</file>

<file path=ppt/tags/tag3.xml><?xml version="1.0" encoding="utf-8"?>
<p:tagLst xmlns:p="http://schemas.openxmlformats.org/presentationml/2006/main">
  <p:tag name="TABLE_ENDDRAG_ORIGIN_RECT" val="459*80"/>
  <p:tag name="TABLE_ENDDRAG_RECT" val="20*99*459*80"/>
</p:tagLst>
</file>

<file path=ppt/tags/tag4.xml><?xml version="1.0" encoding="utf-8"?>
<p:tagLst xmlns:p="http://schemas.openxmlformats.org/presentationml/2006/main">
  <p:tag name="KSO_WM_SLIDE_MODEL_TYPE" val="cover"/>
</p:tagLst>
</file>

<file path=ppt/tags/tag5.xml><?xml version="1.0" encoding="utf-8"?>
<p:tagLst xmlns:p="http://schemas.openxmlformats.org/presentationml/2006/main">
  <p:tag name="KSO_WM_SLIDE_MODEL_TYPE" val="cover"/>
</p:tagLst>
</file>

<file path=ppt/tags/tag6.xml><?xml version="1.0" encoding="utf-8"?>
<p:tagLst xmlns:p="http://schemas.openxmlformats.org/presentationml/2006/main">
  <p:tag name="KSO_WM_SLIDE_MODEL_TYPE" val="cover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SLIDE_MODEL_TYPE" val="cover"/>
</p:tagLst>
</file>

<file path=ppt/tags/tag9.xml><?xml version="1.0" encoding="utf-8"?>
<p:tagLst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933</Words>
  <Application>WPS 演示</Application>
  <PresentationFormat>宽屏</PresentationFormat>
  <Paragraphs>132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宋体</vt:lpstr>
      <vt:lpstr>Wingdings</vt:lpstr>
      <vt:lpstr>微软雅黑</vt:lpstr>
      <vt:lpstr>Times New Roman</vt:lpstr>
      <vt:lpstr>Calibri</vt:lpstr>
      <vt:lpstr>Arial Unicode MS</vt:lpstr>
      <vt:lpstr>WPS</vt:lpstr>
      <vt:lpstr>伦理审查汇报ppt基本要求</vt:lpstr>
      <vt:lpstr>项目名称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ZNL</cp:lastModifiedBy>
  <cp:revision>7</cp:revision>
  <dcterms:created xsi:type="dcterms:W3CDTF">2023-08-09T12:44:00Z</dcterms:created>
  <dcterms:modified xsi:type="dcterms:W3CDTF">2025-06-30T06:20:54Z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23BE2EAF80A940E38125F0D3EC6F5AEF_12</vt:lpwstr>
  </property>
</Properties>
</file>