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谢莹" initials="谢" lastIdx="0" clrIdx="0"/>
  <p:cmAuthor id="0" name="Wen Jing" initials="WJ" lastIdx="1" clrIdx="0"/>
  <p:cmAuthor id="2" name="User" initials="zzy" lastIdx="1" clrIdx="2"/>
  <p:cmAuthor id="3" name="sun yinjian" initials="sy" lastIdx="1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50975" y="433070"/>
            <a:ext cx="9144000" cy="716915"/>
          </a:xfrm>
        </p:spPr>
        <p:txBody>
          <a:bodyPr/>
          <a:p>
            <a:r>
              <a:rPr lang="zh-CN" altLang="en-US" sz="2800" b="1"/>
              <a:t>伦理审查汇报</a:t>
            </a:r>
            <a:r>
              <a:rPr lang="en-US" altLang="zh-CN" sz="2800" b="1"/>
              <a:t>ppt</a:t>
            </a:r>
            <a:r>
              <a:rPr lang="zh-CN" altLang="en-US" sz="2800" b="1"/>
              <a:t>基本要求</a:t>
            </a:r>
            <a:endParaRPr lang="zh-CN" altLang="en-US" sz="28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10615" y="1867535"/>
            <a:ext cx="10309860" cy="4582795"/>
          </a:xfrm>
        </p:spPr>
        <p:txBody>
          <a:bodyPr/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tx1"/>
                </a:solidFill>
              </a:rPr>
              <a:t>适用于伦理办通知</a:t>
            </a:r>
            <a:r>
              <a:rPr lang="zh-CN" altLang="en-US" sz="1600" b="1">
                <a:solidFill>
                  <a:schemeClr val="tx1"/>
                </a:solidFill>
              </a:rPr>
              <a:t>会议审查</a:t>
            </a:r>
            <a:r>
              <a:rPr lang="zh-CN" altLang="en-US" sz="1600">
                <a:solidFill>
                  <a:schemeClr val="tx1"/>
                </a:solidFill>
              </a:rPr>
              <a:t>的项目</a:t>
            </a:r>
            <a:endParaRPr lang="zh-CN" altLang="en-US" sz="1600">
              <a:solidFill>
                <a:schemeClr val="tx1"/>
              </a:solidFill>
            </a:endParaRPr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en-US" altLang="zh-CN" sz="1600">
                <a:solidFill>
                  <a:srgbClr val="C00000"/>
                </a:solidFill>
              </a:rPr>
              <a:t>ppt</a:t>
            </a:r>
            <a:r>
              <a:rPr lang="zh-CN" altLang="en-US" sz="1600">
                <a:solidFill>
                  <a:srgbClr val="C00000"/>
                </a:solidFill>
              </a:rPr>
              <a:t>模版和每页格式不作要求</a:t>
            </a:r>
            <a:r>
              <a:rPr lang="zh-CN" altLang="en-US" sz="1600"/>
              <a:t>，使用公司模版，</a:t>
            </a:r>
            <a:r>
              <a:rPr lang="zh-CN" altLang="en-US" sz="1600" u="sng"/>
              <a:t>仅对</a:t>
            </a:r>
            <a:r>
              <a:rPr lang="zh-CN" altLang="en-US" sz="1600" u="sng">
                <a:solidFill>
                  <a:srgbClr val="C00000"/>
                </a:solidFill>
              </a:rPr>
              <a:t>汇报内容</a:t>
            </a:r>
            <a:r>
              <a:rPr lang="zh-CN" altLang="en-US" sz="1600" u="sng"/>
              <a:t>要求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/>
              <a:t>汇报时间控制在</a:t>
            </a:r>
            <a:r>
              <a:rPr lang="en-US" altLang="zh-CN" sz="1600"/>
              <a:t>10</a:t>
            </a:r>
            <a:r>
              <a:rPr lang="zh-CN" altLang="en-US" sz="1600"/>
              <a:t>分钟内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/>
              <a:t>报告重点：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1</a:t>
            </a:r>
            <a:r>
              <a:rPr lang="zh-CN" altLang="en-US" sz="1600">
                <a:sym typeface="+mn-ea"/>
              </a:rPr>
              <a:t>）试验中涉及的有关伦理问题，如：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en-US" altLang="zh-CN" sz="1600">
                <a:sym typeface="+mn-ea"/>
              </a:rPr>
              <a:t>           </a:t>
            </a:r>
            <a:r>
              <a:rPr lang="zh-CN" altLang="en-US" sz="1600">
                <a:sym typeface="+mn-ea"/>
              </a:rPr>
              <a:t>①参加试验的风险与受益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en-US" altLang="zh-CN" sz="1600">
                <a:sym typeface="+mn-ea"/>
              </a:rPr>
              <a:t>           </a:t>
            </a:r>
            <a:r>
              <a:rPr lang="zh-CN" altLang="en-US" sz="1600">
                <a:sym typeface="+mn-ea"/>
              </a:rPr>
              <a:t>②是否提供补偿及如何提供，包括但不限于医疗保健的费用及使用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2</a:t>
            </a:r>
            <a:r>
              <a:rPr lang="zh-CN" altLang="en-US" sz="1600">
                <a:sym typeface="+mn-ea"/>
              </a:rPr>
              <a:t>）对于高风险项目，如：安慰剂对照、</a:t>
            </a:r>
            <a:r>
              <a:rPr lang="en-US" altLang="en-US" sz="1600">
                <a:sym typeface="+mn-ea"/>
              </a:rPr>
              <a:t>Ⅰ</a:t>
            </a:r>
            <a:r>
              <a:rPr lang="zh-CN" altLang="en-US" sz="1600">
                <a:sym typeface="+mn-ea"/>
              </a:rPr>
              <a:t>类新药等，可汇报研究者方案讨论会时的有关意见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 startAt="5"/>
            </a:pPr>
            <a:r>
              <a:rPr lang="zh-CN" altLang="en-US" sz="1600">
                <a:sym typeface="+mn-ea"/>
              </a:rPr>
              <a:t>内容要求清晰可见，简明、详尽，勿使用超链接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 startAt="5"/>
            </a:pPr>
            <a:endParaRPr lang="zh-CN" altLang="en-US" sz="1600"/>
          </a:p>
          <a:p>
            <a:pPr algn="l"/>
            <a:endParaRPr lang="zh-CN" altLang="en-US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800"/>
              <a:t>项目名称</a:t>
            </a:r>
            <a:endParaRPr lang="zh-CN" altLang="en-US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648835"/>
            <a:ext cx="9144000" cy="1792605"/>
          </a:xfrm>
        </p:spPr>
        <p:txBody>
          <a:bodyPr>
            <a:normAutofit/>
          </a:bodyPr>
          <a:p>
            <a:r>
              <a:rPr lang="zh-CN" altLang="en-US"/>
              <a:t>专业：</a:t>
            </a:r>
            <a:r>
              <a:rPr lang="en-US" altLang="zh-CN"/>
              <a:t>                                                PI</a:t>
            </a:r>
            <a:r>
              <a:rPr lang="zh-CN" altLang="en-US"/>
              <a:t>：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202x-xx-xx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419600" y="392430"/>
            <a:ext cx="3230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项目整体情况</a:t>
            </a:r>
            <a:endParaRPr lang="zh-CN" altLang="en-US" sz="4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48690" y="1537970"/>
            <a:ext cx="2550160" cy="5169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项目名称：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项目编号：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主要研究者：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申办方：</a:t>
            </a: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参研单位数：</a:t>
            </a: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组长</a:t>
            </a: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单位：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启动时间：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首例入组：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总筛选例数：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总入组例数：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952875" y="1511935"/>
            <a:ext cx="8164830" cy="5169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专业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——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XX</a:t>
            </a:r>
            <a:r>
              <a:rPr lang="zh-CN" altLang="en-US" sz="2000" dirty="0">
                <a:sym typeface="+mn-ea"/>
              </a:rPr>
              <a:t>家</a:t>
            </a:r>
            <a:endParaRPr lang="zh-CN" altLang="en-US" sz="2000" dirty="0" smtClean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r>
              <a:rPr 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医院</a:t>
            </a:r>
            <a:r>
              <a:rPr lang="en-US" alt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单中心</a:t>
            </a:r>
            <a:endParaRPr lang="zh-CN" altLang="en-US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>
                <a:sym typeface="+mn-ea"/>
              </a:rPr>
              <a:t>20XX.XX.XX</a:t>
            </a:r>
            <a:endParaRPr lang="en-US" altLang="ja-JP" sz="2000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>
                <a:sym typeface="+mn-ea"/>
              </a:rPr>
              <a:t>20XX.XX.XX</a:t>
            </a:r>
            <a:endParaRPr lang="en-US" altLang="ja-JP" sz="2000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XX</a:t>
            </a:r>
            <a:r>
              <a:rPr lang="zh-CN" altLang="en-US" sz="2000" dirty="0">
                <a:sym typeface="+mn-ea"/>
              </a:rPr>
              <a:t>例</a:t>
            </a:r>
            <a:endParaRPr lang="zh-CN" altLang="en-US" sz="2000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XX</a:t>
            </a:r>
            <a:r>
              <a:rPr lang="zh-CN" altLang="en-US" sz="2000" dirty="0">
                <a:sym typeface="+mn-ea"/>
              </a:rPr>
              <a:t>例</a:t>
            </a:r>
            <a:endParaRPr lang="zh-CN" altLang="en-US" sz="2000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2000" dirty="0" smtClean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60550" y="894080"/>
            <a:ext cx="94576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4000" dirty="0">
                <a:ln w="0">
                  <a:solidFill>
                    <a:srgbClr val="00206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本中心方案和知情同意伦理审评情况</a:t>
            </a:r>
            <a:endParaRPr lang="zh-CN" altLang="en-US" sz="4000" dirty="0" smtClean="0">
              <a:ln w="0">
                <a:solidFill>
                  <a:srgbClr val="00206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8690" y="2024380"/>
            <a:ext cx="10055225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临床试验方案：注明版本</a:t>
            </a:r>
            <a:r>
              <a:rPr lang="en-US" alt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en-US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日期/</a:t>
            </a:r>
            <a:r>
              <a:rPr lang="zh-CN" altLang="en-US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伦理委员会通过时间</a:t>
            </a:r>
            <a:endParaRPr lang="zh-CN" altLang="en-US" sz="2000"/>
          </a:p>
          <a:p>
            <a:pPr algn="l">
              <a:lnSpc>
                <a:spcPct val="150000"/>
              </a:lnSpc>
            </a:pP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知情同意书：注明版本</a:t>
            </a:r>
            <a:r>
              <a:rPr lang="en-US" alt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en-US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日期/伦理委员会通过时间</a:t>
            </a:r>
            <a:endParaRPr lang="zh-CN" altLang="en-US" sz="2000"/>
          </a:p>
          <a:p>
            <a:pPr algn="l">
              <a:lnSpc>
                <a:spcPct val="150000"/>
              </a:lnSpc>
            </a:pP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19575" y="894080"/>
            <a:ext cx="70986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4000" dirty="0">
                <a:ln w="0">
                  <a:solidFill>
                    <a:srgbClr val="00206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本中心整体进展</a:t>
            </a:r>
            <a:endParaRPr lang="zh-CN" altLang="en-US" sz="4000" dirty="0" smtClean="0">
              <a:ln w="0">
                <a:solidFill>
                  <a:srgbClr val="00206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7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22020" y="1754505"/>
          <a:ext cx="10396220" cy="4503420"/>
        </p:xfrm>
        <a:graphic>
          <a:graphicData uri="http://schemas.openxmlformats.org/drawingml/2006/table">
            <a:tbl>
              <a:tblPr/>
              <a:tblGrid>
                <a:gridCol w="2964180"/>
                <a:gridCol w="2233930"/>
                <a:gridCol w="2599690"/>
                <a:gridCol w="2598420"/>
              </a:tblGrid>
              <a:tr h="503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重要节点</a:t>
                      </a: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日期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入组情况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例数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8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国家局批件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计划入组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XX</a:t>
                      </a: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例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本中心首次伦理获批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实际筛选</a:t>
                      </a:r>
                      <a:endParaRPr kumimoji="0" lang="en-US" altLang="zh-CN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XX</a:t>
                      </a: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例</a:t>
                      </a:r>
                      <a:endParaRPr kumimoji="0" lang="en-US" altLang="zh-CN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7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 合同签署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筛选失败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XX</a:t>
                      </a: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例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中心启动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实际入组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XX</a:t>
                      </a: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例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第一例受试者筛选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完成例数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XX</a:t>
                      </a: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例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最后一例受试者结束随访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华文新魏" panose="0201080004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提前退出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charset="-122"/>
                          <a:cs typeface="Arial" panose="020B0604020202020204"/>
                          <a:sym typeface="+mn-ea"/>
                        </a:rPr>
                        <a:t>XX</a:t>
                      </a: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例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600" dirty="0">
                          <a:ea typeface="黑体" panose="02010609060101010101" charset="-122"/>
                          <a:sym typeface="+mn-ea"/>
                        </a:rPr>
                        <a:t>受试者权益及补助费用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zh-CN" altLang="en-US" sz="1600" dirty="0">
                          <a:solidFill>
                            <a:srgbClr val="FF0000"/>
                          </a:solidFill>
                          <a:sym typeface="+mn-ea"/>
                        </a:rPr>
                        <a:t>补助费用均已完成发放，</a:t>
                      </a:r>
                      <a:r>
                        <a:rPr kumimoji="0" lang="zh-CN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如有其他特殊情况，请单独说明</a:t>
                      </a:r>
                      <a:endParaRPr kumimoji="0" lang="zh-CN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38" marR="91438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91438" marR="91438" marT="45710" marB="4571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0E6"/>
                    </a:solidFill>
                  </a:tcPr>
                </a:tc>
                <a:tc hMerge="1">
                  <a:tcPr marL="91438" marR="91438" marT="45710" marB="4571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0E6"/>
                    </a:solidFill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19575" y="894080"/>
            <a:ext cx="70986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4000" dirty="0">
                <a:ln w="0">
                  <a:solidFill>
                    <a:srgbClr val="00206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本中心安全性事件</a:t>
            </a:r>
            <a:endParaRPr lang="zh-CN" altLang="en-US" sz="4000" dirty="0" smtClean="0">
              <a:ln w="0">
                <a:solidFill>
                  <a:srgbClr val="00206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2615" y="1675765"/>
            <a:ext cx="10428605" cy="7531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本中心在试验期间发生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例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SAE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例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SUSAR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例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……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可列表注明详情。</a:t>
            </a:r>
            <a:endParaRPr lang="en-US" altLang="zh-CN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>
              <a:lnSpc>
                <a:spcPct val="200000"/>
              </a:lnSpc>
              <a:buFont typeface="Arial" panose="020B0604020202020204" pitchFamily="34" charset="0"/>
              <a:buNone/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>
              <a:lnSpc>
                <a:spcPct val="200000"/>
              </a:lnSpc>
              <a:buFont typeface="Arial" panose="020B0604020202020204" pitchFamily="34" charset="0"/>
              <a:buNone/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292100" y="2679065"/>
          <a:ext cx="11697495" cy="351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575"/>
                <a:gridCol w="1260000"/>
                <a:gridCol w="882015"/>
                <a:gridCol w="1808480"/>
                <a:gridCol w="666115"/>
                <a:gridCol w="1075690"/>
                <a:gridCol w="1029335"/>
                <a:gridCol w="1122045"/>
                <a:gridCol w="2406015"/>
                <a:gridCol w="911225"/>
              </a:tblGrid>
              <a:tr h="519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序号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编号</a:t>
                      </a:r>
                      <a:r>
                        <a:rPr lang="en-US" altLang="zh-CN" sz="1200" b="1"/>
                        <a:t>/</a:t>
                      </a:r>
                      <a:r>
                        <a:rPr lang="zh-CN" altLang="en-US" sz="1200" b="1"/>
                        <a:t>姓名缩写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>
                          <a:sym typeface="+mn-ea"/>
                        </a:rPr>
                        <a:t>事件类型</a:t>
                      </a:r>
                      <a:endParaRPr lang="zh-CN" altLang="en-US" sz="1200" b="1">
                        <a:sym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名称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分级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情况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研究者判断</a:t>
                      </a:r>
                      <a:endParaRPr lang="zh-CN" altLang="en-US" sz="1200" b="1"/>
                    </a:p>
                    <a:p>
                      <a:pPr algn="ctr">
                        <a:buNone/>
                      </a:pPr>
                      <a:r>
                        <a:rPr lang="zh-CN" altLang="en-US" sz="1200" b="1"/>
                        <a:t>相关性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申办者判断</a:t>
                      </a:r>
                      <a:endParaRPr lang="zh-CN" altLang="en-US" sz="1200" b="1"/>
                    </a:p>
                    <a:p>
                      <a:pPr algn="ctr">
                        <a:buNone/>
                      </a:pPr>
                      <a:r>
                        <a:rPr lang="zh-CN" altLang="en-US" sz="1200" b="1"/>
                        <a:t>相关性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采取措施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转归</a:t>
                      </a:r>
                      <a:endParaRPr lang="zh-CN" altLang="en-US" sz="1200" b="1"/>
                    </a:p>
                  </a:txBody>
                  <a:tcPr anchor="ctr" anchorCtr="1"/>
                </a:tc>
              </a:tr>
              <a:tr h="4273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示例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05002/ZHSA</a:t>
                      </a:r>
                      <a:endParaRPr lang="en-US" altLang="zh-CN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SAE</a:t>
                      </a:r>
                      <a:endParaRPr lang="en-US" altLang="zh-CN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白细胞减少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IV</a:t>
                      </a:r>
                      <a:endParaRPr lang="en-US" altLang="zh-CN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导致住院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可能有关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可能有关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暂停用药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持续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2735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2735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2735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2672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2735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2735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69565" y="894080"/>
            <a:ext cx="70986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4000" dirty="0">
                <a:ln w="0">
                  <a:solidFill>
                    <a:srgbClr val="00206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本中心方案偏离</a:t>
            </a:r>
            <a:r>
              <a:rPr lang="en-US" altLang="zh-CN" sz="4000" dirty="0">
                <a:ln w="0">
                  <a:solidFill>
                    <a:srgbClr val="00206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4000" dirty="0">
                <a:ln w="0">
                  <a:solidFill>
                    <a:srgbClr val="00206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违背情况</a:t>
            </a:r>
            <a:endParaRPr lang="zh-CN" altLang="en-US" sz="4000" dirty="0" smtClean="0">
              <a:ln w="0">
                <a:solidFill>
                  <a:srgbClr val="00206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2615" y="1675765"/>
            <a:ext cx="10428605" cy="7531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dirty="0">
                <a:latin typeface="黑体" panose="02010609060101010101" charset="-122"/>
                <a:ea typeface="黑体" panose="02010609060101010101" charset="-122"/>
                <a:sym typeface="+mn-ea"/>
              </a:rPr>
              <a:t>本中心入组例数</a:t>
            </a:r>
            <a:r>
              <a:rPr 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XX</a:t>
            </a:r>
            <a:r>
              <a:rPr dirty="0">
                <a:latin typeface="黑体" panose="02010609060101010101" charset="-122"/>
                <a:ea typeface="黑体" panose="02010609060101010101" charset="-122"/>
                <a:sym typeface="+mn-ea"/>
              </a:rPr>
              <a:t>例，发生</a:t>
            </a:r>
            <a:r>
              <a:rPr lang="zh-CN" dirty="0">
                <a:latin typeface="黑体" panose="02010609060101010101" charset="-122"/>
                <a:ea typeface="黑体" panose="02010609060101010101" charset="-122"/>
                <a:sym typeface="+mn-ea"/>
              </a:rPr>
              <a:t>轻度</a:t>
            </a:r>
            <a:r>
              <a:rPr dirty="0">
                <a:latin typeface="黑体" panose="02010609060101010101" charset="-122"/>
                <a:ea typeface="黑体" panose="02010609060101010101" charset="-122"/>
                <a:sym typeface="+mn-ea"/>
              </a:rPr>
              <a:t>方案偏离例数</a:t>
            </a:r>
            <a:r>
              <a:rPr 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XX</a:t>
            </a:r>
            <a:r>
              <a:rPr dirty="0">
                <a:latin typeface="黑体" panose="02010609060101010101" charset="-122"/>
                <a:ea typeface="黑体" panose="02010609060101010101" charset="-122"/>
                <a:sym typeface="+mn-ea"/>
              </a:rPr>
              <a:t>例，发生</a:t>
            </a:r>
            <a:r>
              <a:rPr lang="zh-CN" dirty="0">
                <a:latin typeface="黑体" panose="02010609060101010101" charset="-122"/>
                <a:ea typeface="黑体" panose="02010609060101010101" charset="-122"/>
                <a:sym typeface="+mn-ea"/>
              </a:rPr>
              <a:t>重度</a:t>
            </a:r>
            <a:r>
              <a:rPr dirty="0">
                <a:latin typeface="黑体" panose="02010609060101010101" charset="-122"/>
                <a:ea typeface="黑体" panose="02010609060101010101" charset="-122"/>
                <a:sym typeface="+mn-ea"/>
              </a:rPr>
              <a:t>方案偏离例数</a:t>
            </a:r>
            <a:r>
              <a:rPr 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XX</a:t>
            </a:r>
            <a:r>
              <a:rPr dirty="0">
                <a:latin typeface="黑体" panose="02010609060101010101" charset="-122"/>
                <a:ea typeface="黑体" panose="02010609060101010101" charset="-122"/>
                <a:sym typeface="+mn-ea"/>
              </a:rPr>
              <a:t>例</a:t>
            </a:r>
            <a:endParaRPr dirty="0"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pPr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zh-CN" dirty="0">
                <a:latin typeface="黑体" panose="02010609060101010101" charset="-122"/>
                <a:ea typeface="黑体" panose="02010609060101010101" charset="-122"/>
                <a:sym typeface="+mn-ea"/>
              </a:rPr>
              <a:t>可列表</a:t>
            </a:r>
            <a:endParaRPr dirty="0"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pPr indent="0">
              <a:lnSpc>
                <a:spcPct val="200000"/>
              </a:lnSpc>
              <a:buFont typeface="Arial" panose="020B0604020202020204" pitchFamily="34" charset="0"/>
              <a:buNone/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>
              <a:lnSpc>
                <a:spcPct val="200000"/>
              </a:lnSpc>
              <a:buFont typeface="Arial" panose="020B0604020202020204" pitchFamily="34" charset="0"/>
              <a:buNone/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ags/tag2.xml><?xml version="1.0" encoding="utf-8"?>
<p:tagLst xmlns:p="http://schemas.openxmlformats.org/presentationml/2006/main">
  <p:tag name="KSO_WM_SLIDE_MODEL_TYPE" val="cover"/>
</p:tagLst>
</file>

<file path=ppt/tags/tag3.xml><?xml version="1.0" encoding="utf-8"?>
<p:tagLst xmlns:p="http://schemas.openxmlformats.org/presentationml/2006/main">
  <p:tag name="TABLE_ENDDRAG_ORIGIN_RECT" val="818*354"/>
  <p:tag name="TABLE_ENDDRAG_RECT" val="72*138*818*354"/>
</p:tagLst>
</file>

<file path=ppt/tags/tag4.xml><?xml version="1.0" encoding="utf-8"?>
<p:tagLst xmlns:p="http://schemas.openxmlformats.org/presentationml/2006/main">
  <p:tag name="KSO_WM_SLIDE_MODEL_TYPE" val="cover"/>
</p:tagLst>
</file>

<file path=ppt/tags/tag5.xml><?xml version="1.0" encoding="utf-8"?>
<p:tagLst xmlns:p="http://schemas.openxmlformats.org/presentationml/2006/main">
  <p:tag name="TABLE_ENDDRAG_ORIGIN_RECT" val="908*276"/>
  <p:tag name="TABLE_ENDDRAG_RECT" val="23*210*908*276"/>
</p:tagLst>
</file>

<file path=ppt/tags/tag6.xml><?xml version="1.0" encoding="utf-8"?>
<p:tagLst xmlns:p="http://schemas.openxmlformats.org/presentationml/2006/main">
  <p:tag name="KSO_WM_SLIDE_MODEL_TYPE" val="cover"/>
</p:tagLst>
</file>

<file path=ppt/tags/tag7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835</Words>
  <Application>WPS 演示</Application>
  <PresentationFormat>宽屏</PresentationFormat>
  <Paragraphs>165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Times New Roman</vt:lpstr>
      <vt:lpstr>Verdana</vt:lpstr>
      <vt:lpstr>华文新魏</vt:lpstr>
      <vt:lpstr>Arial</vt:lpstr>
      <vt:lpstr>黑体</vt:lpstr>
      <vt:lpstr>Calibri</vt:lpstr>
      <vt:lpstr>Arial Unicode MS</vt:lpstr>
      <vt:lpstr>WPS</vt:lpstr>
      <vt:lpstr>伦理审查汇报ppt基本要求</vt:lpstr>
      <vt:lpstr>项目名称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ZNL</cp:lastModifiedBy>
  <cp:revision>9</cp:revision>
  <dcterms:created xsi:type="dcterms:W3CDTF">2023-08-09T12:44:00Z</dcterms:created>
  <dcterms:modified xsi:type="dcterms:W3CDTF">2025-06-30T06:20:58Z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23BE2EAF80A940E38125F0D3EC6F5AEF_12</vt:lpwstr>
  </property>
</Properties>
</file>