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8" r:id="rId5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谢莹" initials="谢" lastIdx="0" clrIdx="0"/>
  <p:cmAuthor id="0" name="Wen Jing" initials="WJ" lastIdx="1" clrIdx="0"/>
  <p:cmAuthor id="2" name="User" initials="zzy" lastIdx="1" clrIdx="2"/>
  <p:cmAuthor id="3" name="sun yinjian" initials="sy" lastIdx="1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50975" y="433070"/>
            <a:ext cx="9144000" cy="716915"/>
          </a:xfrm>
        </p:spPr>
        <p:txBody>
          <a:bodyPr/>
          <a:p>
            <a:r>
              <a:rPr lang="zh-CN" altLang="en-US" sz="2800" b="1"/>
              <a:t>伦理审查汇报</a:t>
            </a:r>
            <a:r>
              <a:rPr lang="en-US" altLang="zh-CN" sz="2800" b="1"/>
              <a:t>ppt</a:t>
            </a:r>
            <a:r>
              <a:rPr lang="zh-CN" altLang="en-US" sz="2800" b="1"/>
              <a:t>基本要求</a:t>
            </a:r>
            <a:endParaRPr lang="zh-CN" altLang="en-US" sz="2800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10615" y="1867535"/>
            <a:ext cx="10309860" cy="4582795"/>
          </a:xfrm>
        </p:spPr>
        <p:txBody>
          <a:bodyPr/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600">
                <a:sym typeface="+mn-ea"/>
              </a:rPr>
              <a:t>适用于伦理办通知</a:t>
            </a:r>
            <a:r>
              <a:rPr lang="zh-CN" altLang="en-US" sz="1600" b="1">
                <a:sym typeface="+mn-ea"/>
              </a:rPr>
              <a:t>会议审查</a:t>
            </a:r>
            <a:r>
              <a:rPr lang="zh-CN" altLang="en-US" sz="1600">
                <a:sym typeface="+mn-ea"/>
              </a:rPr>
              <a:t>的项目</a:t>
            </a:r>
            <a:endParaRPr lang="zh-CN" altLang="en-US" sz="1600">
              <a:sym typeface="+mn-ea"/>
            </a:endParaRPr>
          </a:p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en-US" altLang="zh-CN" sz="1600">
                <a:solidFill>
                  <a:srgbClr val="C00000"/>
                </a:solidFill>
              </a:rPr>
              <a:t>ppt</a:t>
            </a:r>
            <a:r>
              <a:rPr lang="zh-CN" altLang="en-US" sz="1600">
                <a:solidFill>
                  <a:srgbClr val="C00000"/>
                </a:solidFill>
              </a:rPr>
              <a:t>模版和每页格式不作要求</a:t>
            </a:r>
            <a:r>
              <a:rPr lang="zh-CN" altLang="en-US" sz="1600"/>
              <a:t>，使用公司模版，</a:t>
            </a:r>
            <a:r>
              <a:rPr lang="zh-CN" altLang="en-US" sz="1600" u="sng"/>
              <a:t>仅对</a:t>
            </a:r>
            <a:r>
              <a:rPr lang="zh-CN" altLang="en-US" sz="1600" u="sng">
                <a:solidFill>
                  <a:srgbClr val="C00000"/>
                </a:solidFill>
              </a:rPr>
              <a:t>汇报内容</a:t>
            </a:r>
            <a:r>
              <a:rPr lang="zh-CN" altLang="en-US" sz="1600" u="sng"/>
              <a:t>要求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600"/>
              <a:t>汇报时间控制在</a:t>
            </a:r>
            <a:r>
              <a:rPr lang="en-US" altLang="zh-CN" sz="1600"/>
              <a:t>10</a:t>
            </a:r>
            <a:r>
              <a:rPr lang="zh-CN" altLang="en-US" sz="1600"/>
              <a:t>分钟内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/>
            </a:pPr>
            <a:r>
              <a:rPr lang="zh-CN" altLang="en-US" sz="1600"/>
              <a:t>报告重点：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1</a:t>
            </a:r>
            <a:r>
              <a:rPr lang="zh-CN" altLang="en-US" sz="1600">
                <a:sym typeface="+mn-ea"/>
              </a:rPr>
              <a:t>）试验中涉及的有关伦理问题，如：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en-US" altLang="zh-CN" sz="1600">
                <a:sym typeface="+mn-ea"/>
              </a:rPr>
              <a:t>           </a:t>
            </a:r>
            <a:r>
              <a:rPr lang="zh-CN" altLang="en-US" sz="1600">
                <a:sym typeface="+mn-ea"/>
              </a:rPr>
              <a:t>①参加试验的风险与受益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en-US" altLang="zh-CN" sz="1600">
                <a:sym typeface="+mn-ea"/>
              </a:rPr>
              <a:t>           </a:t>
            </a:r>
            <a:r>
              <a:rPr lang="zh-CN" altLang="en-US" sz="1600">
                <a:sym typeface="+mn-ea"/>
              </a:rPr>
              <a:t>②是否提供补偿及如何提供，包括但不限于医疗保健的费用及使用</a:t>
            </a:r>
            <a:endParaRPr lang="zh-CN" altLang="en-US" sz="1600"/>
          </a:p>
          <a:p>
            <a:pPr algn="l">
              <a:lnSpc>
                <a:spcPct val="130000"/>
              </a:lnSpc>
              <a:buFont typeface="+mj-lt"/>
            </a:pPr>
            <a:r>
              <a:rPr lang="zh-CN" altLang="en-US" sz="1600">
                <a:sym typeface="+mn-ea"/>
              </a:rPr>
              <a:t>（</a:t>
            </a:r>
            <a:r>
              <a:rPr lang="en-US" altLang="zh-CN" sz="1600">
                <a:sym typeface="+mn-ea"/>
              </a:rPr>
              <a:t>2</a:t>
            </a:r>
            <a:r>
              <a:rPr lang="zh-CN" altLang="en-US" sz="1600">
                <a:sym typeface="+mn-ea"/>
              </a:rPr>
              <a:t>）对于高风险项目，如：安慰剂对照、</a:t>
            </a:r>
            <a:r>
              <a:rPr lang="en-US" altLang="en-US" sz="1600">
                <a:sym typeface="+mn-ea"/>
              </a:rPr>
              <a:t>Ⅰ</a:t>
            </a:r>
            <a:r>
              <a:rPr lang="zh-CN" altLang="en-US" sz="1600">
                <a:sym typeface="+mn-ea"/>
              </a:rPr>
              <a:t>类新药等，可汇报研究者方案讨论会时的有关意见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 startAt="5"/>
            </a:pPr>
            <a:r>
              <a:rPr lang="zh-CN" altLang="en-US" sz="1600">
                <a:sym typeface="+mn-ea"/>
              </a:rPr>
              <a:t>内容要求清晰可见，简明、详尽，勿使用超链接</a:t>
            </a:r>
            <a:endParaRPr lang="zh-CN" altLang="en-US" sz="1600"/>
          </a:p>
          <a:p>
            <a:pPr marL="342900" indent="-342900" algn="l">
              <a:lnSpc>
                <a:spcPct val="130000"/>
              </a:lnSpc>
              <a:buFont typeface="+mj-lt"/>
              <a:buAutoNum type="arabicPeriod" startAt="5"/>
            </a:pPr>
            <a:endParaRPr lang="zh-CN" altLang="en-US" sz="1600"/>
          </a:p>
          <a:p>
            <a:pPr algn="l"/>
            <a:endParaRPr lang="zh-CN" altLang="en-US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4800"/>
              <a:t>项目名称</a:t>
            </a:r>
            <a:endParaRPr lang="zh-CN" altLang="en-US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648835"/>
            <a:ext cx="9144000" cy="1792605"/>
          </a:xfrm>
        </p:spPr>
        <p:txBody>
          <a:bodyPr>
            <a:normAutofit/>
          </a:bodyPr>
          <a:p>
            <a:r>
              <a:rPr lang="en-US" altLang="zh-CN"/>
              <a:t>202x-xx-xx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988560" y="392430"/>
            <a:ext cx="2214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研究摘要</a:t>
            </a:r>
            <a:endParaRPr lang="zh-CN" altLang="en-US" sz="4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8690" y="2024380"/>
            <a:ext cx="2550160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项目名称：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项目编号：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主要研究者：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申办方：</a:t>
            </a:r>
            <a:endParaRPr lang="zh-CN" sz="2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组长</a:t>
            </a: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单位：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r>
              <a:rPr lang="zh-CN" sz="20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目前本中心进展：</a:t>
            </a:r>
            <a:endParaRPr lang="zh-CN" sz="2000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dist">
              <a:lnSpc>
                <a:spcPct val="150000"/>
              </a:lnSpc>
            </a:pPr>
            <a:endParaRPr lang="zh-CN" sz="20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52875" y="1998345"/>
            <a:ext cx="7164705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专业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-xxx</a:t>
            </a:r>
            <a:endParaRPr lang="zh-CN" sz="2000" dirty="0" smtClean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endParaRPr lang="en-US" altLang="zh-CN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XXX</a:t>
            </a:r>
            <a:r>
              <a:rPr lang="zh-CN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医院</a:t>
            </a:r>
            <a:r>
              <a:rPr lang="en-US" altLang="zh-CN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/</a:t>
            </a:r>
            <a:r>
              <a:rPr lang="zh-CN" altLang="en-US" sz="2000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或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单中心</a:t>
            </a:r>
            <a:endParaRPr lang="zh-CN" altLang="en-US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计划筛选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例，实际</a:t>
            </a:r>
            <a:r>
              <a:rPr 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筛选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例，入组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例，完成</a:t>
            </a:r>
            <a:r>
              <a:rPr lang="en-US" altLang="zh-CN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XX</a:t>
            </a:r>
            <a:r>
              <a:rPr lang="zh-CN" altLang="en-US" sz="2000" dirty="0" smtClean="0"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例。</a:t>
            </a:r>
            <a:endParaRPr lang="zh-CN" altLang="en-US" sz="2000" dirty="0" smtClean="0"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altLang="en-US" sz="2000" dirty="0" smtClean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776345" y="521335"/>
            <a:ext cx="4001135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SAE/SUSAR</a:t>
            </a:r>
            <a:r>
              <a:rPr lang="zh-CN" alt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描述</a:t>
            </a:r>
            <a:endParaRPr lang="zh-CN" altLang="en-US" sz="4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92100" y="1577340"/>
          <a:ext cx="11556365" cy="3844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660"/>
                <a:gridCol w="1029970"/>
                <a:gridCol w="822325"/>
                <a:gridCol w="794385"/>
                <a:gridCol w="1686560"/>
                <a:gridCol w="621001"/>
                <a:gridCol w="1002497"/>
                <a:gridCol w="960138"/>
                <a:gridCol w="1045845"/>
                <a:gridCol w="2243450"/>
                <a:gridCol w="849534"/>
              </a:tblGrid>
              <a:tr h="5073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序号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编号</a:t>
                      </a:r>
                      <a:r>
                        <a:rPr lang="en-US" altLang="zh-CN" sz="1200" b="1"/>
                        <a:t>/</a:t>
                      </a:r>
                      <a:endParaRPr lang="en-US" altLang="zh-CN" sz="1200" b="1"/>
                    </a:p>
                    <a:p>
                      <a:pPr algn="ctr">
                        <a:buNone/>
                      </a:pPr>
                      <a:r>
                        <a:rPr lang="zh-CN" altLang="en-US" sz="1200" b="1"/>
                        <a:t>姓名缩写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>
                          <a:sym typeface="+mn-ea"/>
                        </a:rPr>
                        <a:t>事件类型</a:t>
                      </a:r>
                      <a:endParaRPr lang="zh-CN" altLang="en-US" sz="1200" b="1">
                        <a:sym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>
                          <a:sym typeface="+mn-ea"/>
                        </a:rPr>
                        <a:t>报告类型</a:t>
                      </a:r>
                      <a:endParaRPr lang="zh-CN" altLang="en-US" sz="1200" b="1">
                        <a:sym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名称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分级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情况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研究者判断</a:t>
                      </a:r>
                      <a:endParaRPr lang="zh-CN" altLang="en-US" sz="1200" b="1"/>
                    </a:p>
                    <a:p>
                      <a:pPr algn="ctr">
                        <a:buNone/>
                      </a:pPr>
                      <a:r>
                        <a:rPr lang="zh-CN" altLang="en-US" sz="1200" b="1"/>
                        <a:t>相关性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申办者判断</a:t>
                      </a:r>
                      <a:endParaRPr lang="zh-CN" altLang="en-US" sz="1200" b="1"/>
                    </a:p>
                    <a:p>
                      <a:pPr algn="ctr">
                        <a:buNone/>
                      </a:pPr>
                      <a:r>
                        <a:rPr lang="zh-CN" altLang="en-US" sz="1200" b="1"/>
                        <a:t>相关性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采取措施</a:t>
                      </a:r>
                      <a:endParaRPr lang="zh-CN" altLang="en-US" sz="1200" b="1"/>
                    </a:p>
                  </a:txBody>
                  <a:tcPr anchor="ctr" anchorCtr="1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200" b="1"/>
                        <a:t>转归</a:t>
                      </a:r>
                      <a:endParaRPr lang="zh-CN" altLang="en-US" sz="1200" b="1"/>
                    </a:p>
                  </a:txBody>
                  <a:tcPr anchor="ctr" anchorCtr="1"/>
                </a:tc>
              </a:tr>
              <a:tr h="41719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示例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05002/ZHSA</a:t>
                      </a:r>
                      <a:endParaRPr lang="en-US" altLang="zh-CN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SAE</a:t>
                      </a:r>
                      <a:endParaRPr lang="en-US" altLang="zh-CN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首次报告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白细胞减少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IV</a:t>
                      </a:r>
                      <a:endParaRPr lang="en-US" altLang="zh-CN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导致住院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可能有关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可能有关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暂停用药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持续</a:t>
                      </a:r>
                      <a:endParaRPr lang="zh-CN" altLang="en-US" sz="120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41719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1719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1719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1719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1719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1719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  <a:tr h="41719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 anchor="ctr" anchorCtr="1"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776345" y="521335"/>
            <a:ext cx="4001135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SAE/SUSAR</a:t>
            </a:r>
            <a:r>
              <a:rPr lang="zh-CN" alt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情况</a:t>
            </a:r>
            <a:endParaRPr lang="zh-CN" altLang="en-US" sz="40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115060" y="2310130"/>
          <a:ext cx="10190480" cy="2743200"/>
        </p:xfrm>
        <a:graphic>
          <a:graphicData uri="http://schemas.openxmlformats.org/drawingml/2006/table">
            <a:tbl>
              <a:tblPr/>
              <a:tblGrid>
                <a:gridCol w="7688580"/>
                <a:gridCol w="2501900"/>
              </a:tblGrid>
              <a:tr h="685800"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安全性事件是否增加了</a:t>
                      </a:r>
                      <a:r>
                        <a:rPr lang="zh-CN" sz="1600">
                          <a:latin typeface="Times New Roman" panose="02020603050405020304"/>
                          <a:ea typeface="黑体" panose="02010609060101010101" charset="-122"/>
                        </a:rPr>
                        <a:t>研究参与者</a:t>
                      </a:r>
                      <a:r>
                        <a:rPr 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风险</a:t>
                      </a:r>
                      <a:endParaRPr lang="zh-CN" sz="1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是  </a:t>
                      </a: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否  </a:t>
                      </a: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不适用</a:t>
                      </a:r>
                      <a:endParaRPr lang="zh-CN" altLang="en-US" sz="1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是否显著影响临床研究的实施</a:t>
                      </a:r>
                      <a:endParaRPr lang="zh-CN" sz="1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是  </a:t>
                      </a: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否  </a:t>
                      </a: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不适用</a:t>
                      </a:r>
                      <a:endParaRPr lang="zh-CN" altLang="en-US" sz="1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试验相关损害</a:t>
                      </a:r>
                      <a:r>
                        <a:rPr lang="zh-CN" sz="1600">
                          <a:latin typeface="Times New Roman" panose="02020603050405020304"/>
                          <a:ea typeface="黑体" panose="02010609060101010101" charset="-122"/>
                        </a:rPr>
                        <a:t>的受试者</a:t>
                      </a:r>
                      <a:r>
                        <a:rPr 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后续医疗与随访安排是否合适</a:t>
                      </a:r>
                      <a:endParaRPr lang="zh-CN" sz="1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是  </a:t>
                      </a: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否  </a:t>
                      </a: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不适用</a:t>
                      </a:r>
                      <a:endParaRPr lang="zh-CN" altLang="en-US" sz="1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是否有必要修改方案</a:t>
                      </a:r>
                      <a:r>
                        <a:rPr lang="zh-CN" sz="1600">
                          <a:latin typeface="Times New Roman" panose="02020603050405020304"/>
                          <a:ea typeface="黑体" panose="02010609060101010101" charset="-122"/>
                        </a:rPr>
                        <a:t>或知情同意书</a:t>
                      </a:r>
                      <a:endParaRPr lang="zh-CN" sz="1600">
                        <a:latin typeface="Times New Roman" panose="02020603050405020304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just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是  </a:t>
                      </a: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否  </a:t>
                      </a:r>
                      <a:r>
                        <a:rPr lang="en-US" altLang="zh-CN" sz="1600">
                          <a:latin typeface="黑体" panose="02010609060101010101" charset="-122"/>
                          <a:ea typeface="黑体" panose="02010609060101010101" charset="-122"/>
                        </a:rPr>
                        <a:t>□</a:t>
                      </a:r>
                      <a:r>
                        <a:rPr lang="zh-CN" altLang="en-US" sz="1600">
                          <a:latin typeface="黑体" panose="02010609060101010101" charset="-122"/>
                          <a:ea typeface="黑体" panose="02010609060101010101" charset="-122"/>
                        </a:rPr>
                        <a:t>不适用</a:t>
                      </a:r>
                      <a:endParaRPr lang="zh-CN" altLang="en-US" sz="16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ysDash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ags/tag2.xml><?xml version="1.0" encoding="utf-8"?>
<p:tagLst xmlns:p="http://schemas.openxmlformats.org/presentationml/2006/main">
  <p:tag name="TABLE_ENDDRAG_ORIGIN_RECT" val="909*138"/>
  <p:tag name="TABLE_ENDDRAG_RECT" val="23*124*909*138"/>
</p:tagLst>
</file>

<file path=ppt/tags/tag3.xml><?xml version="1.0" encoding="utf-8"?>
<p:tagLst xmlns:p="http://schemas.openxmlformats.org/presentationml/2006/main">
  <p:tag name="KSO_WM_SLIDE_MODEL_TYPE" val="cover"/>
</p:tagLst>
</file>

<file path=ppt/tags/tag4.xml><?xml version="1.0" encoding="utf-8"?>
<p:tagLst xmlns:p="http://schemas.openxmlformats.org/presentationml/2006/main">
  <p:tag name="TABLE_ENDDRAG_ORIGIN_RECT" val="802*215"/>
  <p:tag name="TABLE_ENDDRAG_RECT" val="65*201*802*216"/>
</p:tagLst>
</file>

<file path=ppt/tags/tag5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WPS 演示</Application>
  <PresentationFormat>宽屏</PresentationFormat>
  <Paragraphs>103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Times New Roman</vt:lpstr>
      <vt:lpstr>黑体</vt:lpstr>
      <vt:lpstr>Times New Roman</vt:lpstr>
      <vt:lpstr>Calibri</vt:lpstr>
      <vt:lpstr>Arial Unicode MS</vt:lpstr>
      <vt:lpstr>WPS</vt:lpstr>
      <vt:lpstr>伦理审查汇报ppt基本要求</vt:lpstr>
      <vt:lpstr>项目名称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ZNL</cp:lastModifiedBy>
  <cp:revision>8</cp:revision>
  <dcterms:created xsi:type="dcterms:W3CDTF">2023-08-09T12:44:00Z</dcterms:created>
  <dcterms:modified xsi:type="dcterms:W3CDTF">2025-06-30T06:20:57Z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23BE2EAF80A940E38125F0D3EC6F5AEF_12</vt:lpwstr>
  </property>
</Properties>
</file>