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60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谢莹" initials="谢" lastIdx="0" clrIdx="0"/>
  <p:cmAuthor id="0" name="Wen Jing" initials="WJ" lastIdx="1" clrIdx="0"/>
  <p:cmAuthor id="2" name="User" initials="zzy" lastIdx="1" clrIdx="2"/>
  <p:cmAuthor id="3" name="sun yinjian" initials="sy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50975" y="433070"/>
            <a:ext cx="9144000" cy="716915"/>
          </a:xfrm>
        </p:spPr>
        <p:txBody>
          <a:bodyPr/>
          <a:p>
            <a:r>
              <a:rPr lang="zh-CN" altLang="en-US" sz="2800" b="1"/>
              <a:t>伦理审查汇报</a:t>
            </a:r>
            <a:r>
              <a:rPr lang="en-US" altLang="zh-CN" sz="2800" b="1"/>
              <a:t>ppt</a:t>
            </a:r>
            <a:r>
              <a:rPr lang="zh-CN" altLang="en-US" sz="2800" b="1"/>
              <a:t>基本要求</a:t>
            </a:r>
            <a:endParaRPr lang="zh-CN" altLang="en-US" sz="28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10615" y="1867535"/>
            <a:ext cx="10309860" cy="4582795"/>
          </a:xfrm>
        </p:spPr>
        <p:txBody>
          <a:bodyPr/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>
                <a:sym typeface="+mn-ea"/>
              </a:rPr>
              <a:t>适用于伦理办通知</a:t>
            </a:r>
            <a:r>
              <a:rPr lang="zh-CN" altLang="en-US" sz="1600" b="1">
                <a:sym typeface="+mn-ea"/>
              </a:rPr>
              <a:t>会议审查</a:t>
            </a:r>
            <a:r>
              <a:rPr lang="zh-CN" altLang="en-US" sz="1600">
                <a:sym typeface="+mn-ea"/>
              </a:rPr>
              <a:t>的项目</a:t>
            </a:r>
            <a:endParaRPr lang="zh-CN" altLang="en-US" sz="1600">
              <a:sym typeface="+mn-ea"/>
            </a:endParaRPr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en-US" altLang="zh-CN" sz="1600">
                <a:solidFill>
                  <a:srgbClr val="C00000"/>
                </a:solidFill>
              </a:rPr>
              <a:t>ppt</a:t>
            </a:r>
            <a:r>
              <a:rPr lang="zh-CN" altLang="en-US" sz="1600">
                <a:solidFill>
                  <a:srgbClr val="C00000"/>
                </a:solidFill>
              </a:rPr>
              <a:t>模版和每页格式不作要求</a:t>
            </a:r>
            <a:r>
              <a:rPr lang="zh-CN" altLang="en-US" sz="1600"/>
              <a:t>，使用公司模版，</a:t>
            </a:r>
            <a:r>
              <a:rPr lang="zh-CN" altLang="en-US" sz="1600" u="sng"/>
              <a:t>仅对</a:t>
            </a:r>
            <a:r>
              <a:rPr lang="zh-CN" altLang="en-US" sz="1600" u="sng">
                <a:solidFill>
                  <a:srgbClr val="C00000"/>
                </a:solidFill>
              </a:rPr>
              <a:t>汇报内容</a:t>
            </a:r>
            <a:r>
              <a:rPr lang="zh-CN" altLang="en-US" sz="1600" u="sng"/>
              <a:t>要求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/>
              <a:t>汇报时间控制在</a:t>
            </a:r>
            <a:r>
              <a:rPr lang="en-US" altLang="zh-CN" sz="1600"/>
              <a:t>10</a:t>
            </a:r>
            <a:r>
              <a:rPr lang="zh-CN" altLang="en-US" sz="1600"/>
              <a:t>分钟内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/>
              <a:t>报告重点：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1</a:t>
            </a:r>
            <a:r>
              <a:rPr lang="zh-CN" altLang="en-US" sz="1600">
                <a:sym typeface="+mn-ea"/>
              </a:rPr>
              <a:t>）试验中涉及的有关伦理问题，如：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①参加试验的风险与受益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②是否提供补偿及如何提供，包括但不限于医疗保健的费用及使用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2</a:t>
            </a:r>
            <a:r>
              <a:rPr lang="zh-CN" altLang="en-US" sz="1600">
                <a:sym typeface="+mn-ea"/>
              </a:rPr>
              <a:t>）对于高风险项目，如：安慰剂对照、</a:t>
            </a:r>
            <a:r>
              <a:rPr lang="en-US" altLang="en-US" sz="1600">
                <a:sym typeface="+mn-ea"/>
              </a:rPr>
              <a:t>Ⅰ</a:t>
            </a:r>
            <a:r>
              <a:rPr lang="zh-CN" altLang="en-US" sz="1600">
                <a:sym typeface="+mn-ea"/>
              </a:rPr>
              <a:t>类新药等，可汇报研究者方案讨论会时的有关意见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 startAt="5"/>
            </a:pPr>
            <a:r>
              <a:rPr lang="zh-CN" altLang="en-US" sz="1600">
                <a:sym typeface="+mn-ea"/>
              </a:rPr>
              <a:t>内容要求清晰可见，简明、详尽，勿使用超链接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 startAt="5"/>
            </a:pPr>
            <a:endParaRPr lang="zh-CN" altLang="en-US" sz="1600"/>
          </a:p>
          <a:p>
            <a:pPr algn="l"/>
            <a:endParaRPr lang="zh-CN" altLang="en-US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800"/>
              <a:t>项目名称</a:t>
            </a:r>
            <a:endParaRPr lang="zh-CN" altLang="en-US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648835"/>
            <a:ext cx="9144000" cy="1792605"/>
          </a:xfrm>
        </p:spPr>
        <p:txBody>
          <a:bodyPr>
            <a:normAutofit/>
          </a:bodyPr>
          <a:p>
            <a:r>
              <a:rPr lang="en-US" altLang="zh-CN"/>
              <a:t>202x-xx-xx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988560" y="392430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研究摘要</a:t>
            </a:r>
            <a:endParaRPr lang="zh-CN" altLang="en-US" sz="4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8690" y="2024380"/>
            <a:ext cx="2550160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项目名称：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项目编号：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主要研究者：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申办方：</a:t>
            </a: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组长</a:t>
            </a: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单位：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目前本中心进展：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2875" y="1998345"/>
            <a:ext cx="716470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专业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-xxx</a:t>
            </a:r>
            <a:endParaRPr lang="zh-CN" sz="2000" dirty="0" smtClean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r>
              <a:rPr 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医院</a:t>
            </a:r>
            <a:r>
              <a:rPr lang="en-US" alt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en-US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或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单中心</a:t>
            </a:r>
            <a:endParaRPr lang="zh-CN" altLang="en-US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计划筛选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例，实际</a:t>
            </a:r>
            <a:r>
              <a:rPr 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筛选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例，入组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例，完成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例。</a:t>
            </a:r>
            <a:endParaRPr lang="zh-CN" altLang="en-US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2000" dirty="0" smtClean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76345" y="521335"/>
            <a:ext cx="3230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方案偏离报告</a:t>
            </a:r>
            <a:endParaRPr lang="zh-CN" sz="4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6500" y="2087880"/>
            <a:ext cx="9403080" cy="34436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50000"/>
              </a:lnSpc>
            </a:pPr>
            <a:r>
              <a:rPr lang="zh-CN" sz="2000" b="1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报告内容应涵盖：</a:t>
            </a:r>
            <a:endParaRPr lang="zh-CN" sz="2000" b="1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2000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受试者信息</a:t>
            </a:r>
            <a:endParaRPr lang="zh-CN" sz="2000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2000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受试者目前状态（继续试验/退出/完成/其他）</a:t>
            </a:r>
            <a:endParaRPr lang="zh-CN" sz="2000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2000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违背方案描述主要内容</a:t>
            </a:r>
            <a:endParaRPr lang="zh-CN" sz="2000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2000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研究者采取的处理措施</a:t>
            </a:r>
            <a:endParaRPr lang="zh-CN" sz="2000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2000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处理结果</a:t>
            </a:r>
            <a:endParaRPr lang="zh-CN" sz="2000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……</a:t>
            </a:r>
            <a:endParaRPr lang="en-US" altLang="zh-CN" sz="2000" dirty="0" smtClean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48835" y="576580"/>
            <a:ext cx="3230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方案偏离情况</a:t>
            </a:r>
            <a:endParaRPr lang="zh-CN" altLang="en-US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14475" y="3688080"/>
            <a:ext cx="839152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50000"/>
              </a:lnSpc>
              <a:buNone/>
            </a:pPr>
            <a:endParaRPr 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>
              <a:lnSpc>
                <a:spcPct val="150000"/>
              </a:lnSpc>
              <a:buNone/>
            </a:pPr>
            <a:endParaRPr 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>
              <a:lnSpc>
                <a:spcPct val="150000"/>
              </a:lnSpc>
              <a:buNone/>
            </a:pPr>
            <a:r>
              <a:rPr 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endParaRPr 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>
              <a:lnSpc>
                <a:spcPct val="150000"/>
              </a:lnSpc>
              <a:buNone/>
            </a:pPr>
            <a:endParaRPr 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117600" y="2306320"/>
          <a:ext cx="9957435" cy="3449320"/>
        </p:xfrm>
        <a:graphic>
          <a:graphicData uri="http://schemas.openxmlformats.org/drawingml/2006/table">
            <a:tbl>
              <a:tblPr/>
              <a:tblGrid>
                <a:gridCol w="7494905"/>
                <a:gridCol w="2462530"/>
              </a:tblGrid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是否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纳入不符合</a:t>
                      </a: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入选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标准的</a:t>
                      </a: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研究参与者</a:t>
                      </a:r>
                      <a:endParaRPr lang="zh-CN" sz="1400" b="0">
                        <a:latin typeface="Times New Roman" panose="02020603050405020304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研究过程中，符合提前中止研究标准而没有让</a:t>
                      </a: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研究参与者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退出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 b="0">
                          <a:latin typeface="黑体" panose="02010609060101010101" charset="-122"/>
                          <a:ea typeface="黑体" panose="02010609060101010101" charset="-122"/>
                        </a:rPr>
                        <a:t>是否显著影响患者的权益和安全</a:t>
                      </a:r>
                      <a:endParaRPr lang="zh-CN" sz="14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是否对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研究结果产生显著影响</a:t>
                      </a:r>
                      <a:endParaRPr lang="zh-CN" sz="14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 b="0">
                          <a:latin typeface="黑体" panose="02010609060101010101" charset="-122"/>
                          <a:ea typeface="黑体" panose="02010609060101010101" charset="-122"/>
                        </a:rPr>
                        <a:t>研究者是否持续违背方案</a:t>
                      </a:r>
                      <a:endParaRPr lang="zh-CN" sz="14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是否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给予</a:t>
                      </a: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患者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错误的治疗或不正确的剂量</a:t>
                      </a:r>
                      <a:endParaRPr lang="zh-CN" sz="14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ysDash"/>
                    </a:lnB>
                    <a:noFill/>
                  </a:tcPr>
                </a:tc>
              </a:tr>
              <a:tr h="492760">
                <a:tc>
                  <a:txBody>
                    <a:bodyPr/>
                    <a:p>
                      <a:pPr marL="0" indent="13335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是否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给予</a:t>
                      </a:r>
                      <a:r>
                        <a:rPr lang="zh-CN" sz="1400">
                          <a:latin typeface="Times New Roman" panose="02020603050405020304"/>
                          <a:ea typeface="黑体" panose="02010609060101010101" charset="-122"/>
                        </a:rPr>
                        <a:t>患者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方案禁用的合并用药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mpd="sng">
                      <a:solidFill>
                        <a:schemeClr val="tx1"/>
                      </a:solidFill>
                      <a:prstDash val="sysDash"/>
                    </a:lnT>
                    <a:lnB w="1270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否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    </a:t>
                      </a:r>
                      <a:r>
                        <a:rPr lang="en-US" alt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400">
                          <a:latin typeface="黑体" panose="02010609060101010101" charset="-122"/>
                          <a:ea typeface="黑体" panose="02010609060101010101" charset="-122"/>
                        </a:rPr>
                        <a:t>是</a:t>
                      </a:r>
                      <a:r>
                        <a:rPr lang="zh-CN" sz="1400">
                          <a:latin typeface="黑体" panose="02010609060101010101" charset="-122"/>
                          <a:ea typeface="黑体" panose="02010609060101010101" charset="-122"/>
                        </a:rPr>
                        <a:t>（请附件说明）</a:t>
                      </a:r>
                      <a:endParaRPr lang="zh-CN" sz="1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mpd="sng">
                      <a:solidFill>
                        <a:schemeClr val="tx1"/>
                      </a:solidFill>
                      <a:prstDash val="sysDash"/>
                    </a:lnT>
                    <a:lnB w="1270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KSO_WM_SLIDE_MODEL_TYPE" val="cover"/>
</p:tagLst>
</file>

<file path=ppt/tags/tag3.xml><?xml version="1.0" encoding="utf-8"?>
<p:tagLst xmlns:p="http://schemas.openxmlformats.org/presentationml/2006/main">
  <p:tag name="TABLE_ENDDRAG_ORIGIN_RECT" val="784*271"/>
  <p:tag name="TABLE_ENDDRAG_RECT" val="88*204*784*271"/>
</p:tagLst>
</file>

<file path=ppt/tags/tag4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WPS 演示</Application>
  <PresentationFormat>宽屏</PresentationFormat>
  <Paragraphs>80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Times New Roman</vt:lpstr>
      <vt:lpstr>Times New Roman</vt:lpstr>
      <vt:lpstr>黑体</vt:lpstr>
      <vt:lpstr>Calibri</vt:lpstr>
      <vt:lpstr>Arial Unicode MS</vt:lpstr>
      <vt:lpstr>WPS</vt:lpstr>
      <vt:lpstr>伦理审查汇报ppt基本要求</vt:lpstr>
      <vt:lpstr>项目名称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ZNL</cp:lastModifiedBy>
  <cp:revision>7</cp:revision>
  <dcterms:created xsi:type="dcterms:W3CDTF">2023-08-09T12:44:00Z</dcterms:created>
  <dcterms:modified xsi:type="dcterms:W3CDTF">2025-06-30T06:20:56Z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23BE2EAF80A940E38125F0D3EC6F5AEF_12</vt:lpwstr>
  </property>
</Properties>
</file>